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6" r:id="rId5"/>
    <p:sldMasterId id="2147484311" r:id="rId6"/>
  </p:sldMasterIdLst>
  <p:notesMasterIdLst>
    <p:notesMasterId r:id="rId29"/>
  </p:notesMasterIdLst>
  <p:handoutMasterIdLst>
    <p:handoutMasterId r:id="rId30"/>
  </p:handoutMasterIdLst>
  <p:sldIdLst>
    <p:sldId id="257" r:id="rId7"/>
    <p:sldId id="1671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4" r:id="rId16"/>
    <p:sldId id="267" r:id="rId17"/>
    <p:sldId id="268" r:id="rId18"/>
    <p:sldId id="1423" r:id="rId19"/>
    <p:sldId id="270" r:id="rId20"/>
    <p:sldId id="266" r:id="rId21"/>
    <p:sldId id="271" r:id="rId22"/>
    <p:sldId id="274" r:id="rId23"/>
    <p:sldId id="275" r:id="rId24"/>
    <p:sldId id="269" r:id="rId25"/>
    <p:sldId id="272" r:id="rId26"/>
    <p:sldId id="273" r:id="rId27"/>
    <p:sldId id="614" r:id="rId28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98"/>
    <a:srgbClr val="000000"/>
    <a:srgbClr val="094875"/>
    <a:srgbClr val="17375E"/>
    <a:srgbClr val="7A1AC9"/>
    <a:srgbClr val="558ED5"/>
    <a:srgbClr val="4E7601"/>
    <a:srgbClr val="920204"/>
    <a:srgbClr val="760001"/>
    <a:srgbClr val="006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 autoAdjust="0"/>
    <p:restoredTop sz="95355" autoAdjust="0"/>
  </p:normalViewPr>
  <p:slideViewPr>
    <p:cSldViewPr snapToGrid="0">
      <p:cViewPr varScale="1">
        <p:scale>
          <a:sx n="76" d="100"/>
          <a:sy n="76" d="100"/>
        </p:scale>
        <p:origin x="200" y="12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7552"/>
    </p:cViewPr>
  </p:sorterViewPr>
  <p:notesViewPr>
    <p:cSldViewPr snapToGrid="0" snapToObjects="1">
      <p:cViewPr varScale="1">
        <p:scale>
          <a:sx n="74" d="100"/>
          <a:sy n="74" d="100"/>
        </p:scale>
        <p:origin x="3496" y="17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8" cy="481876"/>
          </a:xfrm>
          <a:prstGeom prst="rect">
            <a:avLst/>
          </a:prstGeom>
        </p:spPr>
        <p:txBody>
          <a:bodyPr vert="horz" lIns="95553" tIns="47776" rIns="95553" bIns="477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832" y="0"/>
            <a:ext cx="3169698" cy="481876"/>
          </a:xfrm>
          <a:prstGeom prst="rect">
            <a:avLst/>
          </a:prstGeom>
        </p:spPr>
        <p:txBody>
          <a:bodyPr vert="horz" lIns="95553" tIns="47776" rIns="95553" bIns="47776" rtlCol="0"/>
          <a:lstStyle>
            <a:lvl1pPr algn="r">
              <a:defRPr sz="1200"/>
            </a:lvl1pPr>
          </a:lstStyle>
          <a:p>
            <a:fld id="{B691EE03-8B86-4483-A61E-7F251E4A6480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324"/>
            <a:ext cx="3169698" cy="481876"/>
          </a:xfrm>
          <a:prstGeom prst="rect">
            <a:avLst/>
          </a:prstGeom>
        </p:spPr>
        <p:txBody>
          <a:bodyPr vert="horz" lIns="95553" tIns="47776" rIns="95553" bIns="477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32" y="9119324"/>
            <a:ext cx="3169698" cy="481876"/>
          </a:xfrm>
          <a:prstGeom prst="rect">
            <a:avLst/>
          </a:prstGeom>
        </p:spPr>
        <p:txBody>
          <a:bodyPr vert="horz" lIns="95553" tIns="47776" rIns="95553" bIns="47776" rtlCol="0" anchor="b"/>
          <a:lstStyle>
            <a:lvl1pPr algn="r">
              <a:defRPr sz="1200"/>
            </a:lvl1pPr>
          </a:lstStyle>
          <a:p>
            <a:fld id="{06B5E9DE-290D-4688-9E0B-EC76B1290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60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6" tIns="48324" rIns="96646" bIns="4832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6646" tIns="48324" rIns="96646" bIns="48324" rtlCol="0"/>
          <a:lstStyle>
            <a:lvl1pPr algn="r">
              <a:defRPr sz="1200"/>
            </a:lvl1pPr>
          </a:lstStyle>
          <a:p>
            <a:fld id="{1AF9D93D-2DCD-4941-9148-539F4B11DA5A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6" tIns="48324" rIns="96646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46" tIns="48324" rIns="96646" bIns="483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6" tIns="48324" rIns="96646" bIns="4832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4"/>
            <a:ext cx="3169920" cy="480060"/>
          </a:xfrm>
          <a:prstGeom prst="rect">
            <a:avLst/>
          </a:prstGeom>
        </p:spPr>
        <p:txBody>
          <a:bodyPr vert="horz" lIns="96646" tIns="48324" rIns="96646" bIns="48324" rtlCol="0" anchor="b"/>
          <a:lstStyle>
            <a:lvl1pPr algn="r">
              <a:defRPr sz="1200"/>
            </a:lvl1pPr>
          </a:lstStyle>
          <a:p>
            <a:fld id="{96257B74-7AA3-6D4E-A5F4-7C976DCE7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7075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0183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3288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6394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84BE3096-FF3B-1648-A643-D3909CD99245}" type="slidenum">
              <a:rPr lang="en-US" sz="1500">
                <a:solidFill>
                  <a:srgbClr val="000000"/>
                </a:solidFill>
                <a:latin typeface="Times New Roman" charset="0"/>
              </a:rPr>
              <a:pPr eaLnBrk="1"/>
              <a:t>1</a:t>
            </a:fld>
            <a:endParaRPr lang="en-US" sz="15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6" y="0"/>
            <a:ext cx="1694" cy="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5100" tIns="47553" rIns="95100" bIns="47553"/>
          <a:lstStyle/>
          <a:p>
            <a:pPr defTabSz="9664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latin typeface="Calibri" charset="0"/>
                <a:ea typeface="+mn-ea"/>
              </a:rPr>
              <a:t>Univ of Chicago Review, Aug. 30, 2010</a:t>
            </a: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" y="0"/>
            <a:ext cx="1694" cy="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5100" tIns="47553" rIns="95100" bIns="47553"/>
          <a:lstStyle/>
          <a:p>
            <a:pPr defTabSz="966423" fontAlgn="auto">
              <a:spcBef>
                <a:spcPts val="0"/>
              </a:spcBef>
              <a:spcAft>
                <a:spcPts val="0"/>
              </a:spcAft>
              <a:defRPr/>
            </a:pPr>
            <a:fld id="{D8C02FBE-B1A1-9949-B8FC-82EFBC57DDE8}" type="slidenum">
              <a:rPr lang="en-US">
                <a:solidFill>
                  <a:srgbClr val="404040"/>
                </a:solidFill>
                <a:latin typeface="Calibri" charset="0"/>
                <a:ea typeface="+mn-ea"/>
              </a:rPr>
              <a:pPr defTabSz="966423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dirty="0">
              <a:solidFill>
                <a:srgbClr val="404040"/>
              </a:solidFill>
              <a:latin typeface="Calibri" charset="0"/>
              <a:ea typeface="+mn-ea"/>
            </a:endParaRPr>
          </a:p>
        </p:txBody>
      </p:sp>
      <p:sp>
        <p:nvSpPr>
          <p:cNvPr id="16387" name="Text Box 3"/>
          <p:cNvSpPr>
            <a:spLocks noGrp="1" noChangeArrowheads="1"/>
          </p:cNvSpPr>
          <p:nvPr>
            <p:ph type="body"/>
          </p:nvPr>
        </p:nvSpPr>
        <p:spPr>
          <a:xfrm>
            <a:off x="7" y="2"/>
            <a:ext cx="301917" cy="47219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defRPr/>
            </a:pPr>
            <a:r>
              <a:rPr lang="en-US" sz="2100" dirty="0">
                <a:latin typeface="Arial" charset="0"/>
                <a:cs typeface="WenQuanYi Zen Hei" charset="0"/>
              </a:rPr>
              <a:t>Good morning, my name is Luca </a:t>
            </a:r>
            <a:r>
              <a:rPr lang="en-US" sz="2100" dirty="0" err="1">
                <a:latin typeface="Arial" charset="0"/>
                <a:cs typeface="WenQuanYi Zen Hei" charset="0"/>
              </a:rPr>
              <a:t>Rebuffi</a:t>
            </a:r>
            <a:r>
              <a:rPr lang="en-US" sz="2100" dirty="0">
                <a:latin typeface="Arial" charset="0"/>
                <a:cs typeface="WenQuanYi Zen Hei" charset="0"/>
              </a:rPr>
              <a:t> and I am staff member of the X-Ray Optics Group at the APS of the Argonne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1166382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056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648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74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752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644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258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514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778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63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14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8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988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25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42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078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72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938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33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573088" indent="-298450">
              <a:defRPr>
                <a:solidFill>
                  <a:srgbClr val="000000"/>
                </a:solidFill>
              </a:defRPr>
            </a:lvl2pPr>
            <a:lvl3pPr marL="519113" indent="217488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417300" y="6471466"/>
            <a:ext cx="609600" cy="182880"/>
          </a:xfrm>
          <a:ln/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pPr>
              <a:defRPr/>
            </a:pPr>
            <a:fld id="{D8294B01-9356-4A99-BF43-1EB6DE2E1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0401" y="6455188"/>
            <a:ext cx="9098844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431" y="6412792"/>
            <a:ext cx="1109568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417300" y="6513801"/>
            <a:ext cx="609600" cy="182880"/>
          </a:xfrm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fld id="{AEFAAC5A-9C4F-4278-920D-DF2BAB595749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11687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699996"/>
            <a:ext cx="536448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 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67451" y="1685707"/>
            <a:ext cx="536448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 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0996" y="6497523"/>
            <a:ext cx="653328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431" y="6412792"/>
            <a:ext cx="1109568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0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8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rgbClr val="004165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tx2">
              <a:lumMod val="7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4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4" y="504505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5" y="504505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2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2" y="504505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06116" y="5747819"/>
            <a:ext cx="7859323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575733" y="730250"/>
            <a:ext cx="8250767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3246" y="523876"/>
            <a:ext cx="1739197" cy="6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6339" y="6083300"/>
            <a:ext cx="2054459" cy="7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733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67002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573088" indent="-298450">
              <a:defRPr>
                <a:solidFill>
                  <a:srgbClr val="000000"/>
                </a:solidFill>
              </a:defRPr>
            </a:lvl2pPr>
            <a:lvl3pPr marL="519113" indent="217488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417300" y="6471466"/>
            <a:ext cx="609600" cy="182880"/>
          </a:xfrm>
          <a:ln/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pPr>
              <a:defRPr/>
            </a:pPr>
            <a:fld id="{D8294B01-9356-4A99-BF43-1EB6DE2E1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0401" y="6455188"/>
            <a:ext cx="9098844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Optics Group Meeting – July 10th, 2019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31" y="6412792"/>
            <a:ext cx="1109568" cy="335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A18FD8-8712-4DAD-8D19-1056B8B65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431" y="6412792"/>
            <a:ext cx="1109568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2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417300" y="6513801"/>
            <a:ext cx="609600" cy="182880"/>
          </a:xfrm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fld id="{AEFAAC5A-9C4F-4278-920D-DF2BAB595749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11687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699996"/>
            <a:ext cx="536448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67451" y="1685707"/>
            <a:ext cx="536448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0996" y="6497523"/>
            <a:ext cx="653328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31" y="6412792"/>
            <a:ext cx="1109568" cy="335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62182-5DBC-4D8D-B792-EE3B14C40A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431" y="6412792"/>
            <a:ext cx="1109568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8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rgbClr val="004165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tx2">
              <a:lumMod val="7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4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4" y="504505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5" y="504505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2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2" y="504505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06116" y="5747819"/>
            <a:ext cx="7859323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575733" y="730250"/>
            <a:ext cx="8250767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246" y="523876"/>
            <a:ext cx="1739197" cy="671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4A81BC-600C-436A-8E74-DEBD953CDC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3246" y="523876"/>
            <a:ext cx="1739197" cy="6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08133" y="8254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08133" y="105094"/>
            <a:ext cx="11720234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09267" y="6544985"/>
            <a:ext cx="920400" cy="332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32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77795"/>
            <a:ext cx="11163868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179725"/>
            <a:ext cx="11163868" cy="8289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Headline 32pt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081" y="1207516"/>
            <a:ext cx="11094260" cy="498736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7300" y="6489007"/>
            <a:ext cx="609600" cy="182880"/>
          </a:xfrm>
          <a:prstGeom prst="rect">
            <a:avLst/>
          </a:prstGeom>
          <a:ln>
            <a:noFill/>
          </a:ln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rgbClr val="00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EFAAC5A-9C4F-4278-920D-DF2BAB595749}" type="slidenum">
              <a:rPr lang="en-US" smtClean="0"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  <a:ea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0"/>
            <a:ext cx="323709" cy="6858000"/>
          </a:xfrm>
          <a:prstGeom prst="rect">
            <a:avLst/>
          </a:prstGeom>
          <a:solidFill>
            <a:srgbClr val="094875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7AB800"/>
              </a:solidFill>
              <a:latin typeface="Arial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4267" y="6472729"/>
            <a:ext cx="923431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0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  <p:sldLayoutId id="2147483889" r:id="rId2"/>
    <p:sldLayoutId id="2147484064" r:id="rId3"/>
    <p:sldLayoutId id="2147484310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Wingdings" charset="2"/>
        <a:buChar char="§"/>
        <a:defRPr sz="24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573088" indent="-298450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Lucida Grande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519113" indent="217488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569913" indent="237744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Arial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Clr>
          <a:schemeClr val="tx2">
            <a:lumMod val="75000"/>
          </a:schemeClr>
        </a:buClr>
        <a:buFont typeface="Wingdings" charset="2"/>
        <a:buChar char="§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179725"/>
            <a:ext cx="11163868" cy="8289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Headline 32pt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081" y="1207516"/>
            <a:ext cx="11094260" cy="498736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7300" y="6489007"/>
            <a:ext cx="609600" cy="182880"/>
          </a:xfrm>
          <a:prstGeom prst="rect">
            <a:avLst/>
          </a:prstGeom>
          <a:ln>
            <a:noFill/>
          </a:ln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rgbClr val="00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EFAAC5A-9C4F-4278-920D-DF2BAB595749}" type="slidenum">
              <a:rPr lang="en-US" smtClean="0"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  <a:ea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0"/>
            <a:ext cx="323709" cy="6858000"/>
          </a:xfrm>
          <a:prstGeom prst="rect">
            <a:avLst/>
          </a:prstGeom>
          <a:solidFill>
            <a:srgbClr val="094875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7AB800"/>
              </a:solidFill>
              <a:latin typeface="Arial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4267" y="6472729"/>
            <a:ext cx="923431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9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6" r:id="rId4"/>
    <p:sldLayoutId id="2147484317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Wingdings" charset="2"/>
        <a:buChar char="§"/>
        <a:defRPr sz="24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573088" indent="-298450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Lucida Grande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519113" indent="217488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569913" indent="237744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Arial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Clr>
          <a:schemeClr val="tx2">
            <a:lumMod val="75000"/>
          </a:schemeClr>
        </a:buClr>
        <a:buFont typeface="Wingdings" charset="2"/>
        <a:buChar char="§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github.com/oasys-kit/shadow4-advance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oasys-kit/shadow4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XP1LJzRTd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27546" y="1552915"/>
            <a:ext cx="9140327" cy="2733587"/>
          </a:xfr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Introduction to OASYS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209" y="4397144"/>
            <a:ext cx="10971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Luca Rebuffi (ANL)</a:t>
            </a:r>
            <a:endParaRPr lang="en-US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</a:rPr>
              <a:t>Beamline Optics Design and Simulation Workshop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Hamburg, Germany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May 19-22, 2025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59CFD-B5D4-EBFC-C09C-77FC24AC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02" t="7321" r="23320" b="34690"/>
          <a:stretch/>
        </p:blipFill>
        <p:spPr>
          <a:xfrm>
            <a:off x="9525932" y="2291522"/>
            <a:ext cx="2666068" cy="136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53567" y="61922"/>
            <a:ext cx="11674799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B1CC9-6485-04A0-A6A9-48817EC7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70" y="800634"/>
            <a:ext cx="9677060" cy="5691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C7FC1-CFB1-35DA-D776-02B531FC9CE2}"/>
              </a:ext>
            </a:extLst>
          </p:cNvPr>
          <p:cNvSpPr txBox="1"/>
          <p:nvPr/>
        </p:nvSpPr>
        <p:spPr>
          <a:xfrm>
            <a:off x="7717536" y="365696"/>
            <a:ext cx="412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EASILY USE AND COMBINE WELL-KNOWN POWERFUL TOOL</a:t>
            </a:r>
          </a:p>
        </p:txBody>
      </p:sp>
    </p:spTree>
    <p:extLst>
      <p:ext uri="{BB962C8B-B14F-4D97-AF65-F5344CB8AC3E}">
        <p14:creationId xmlns:p14="http://schemas.microsoft.com/office/powerpoint/2010/main" val="199134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634BA-8441-01DC-E761-CE9FA622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1" y="233239"/>
            <a:ext cx="11543500" cy="6143707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56259" y="61922"/>
            <a:ext cx="11672107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73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56259" y="61922"/>
            <a:ext cx="11672107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10A41-6B09-411D-BD8B-D1DBFE363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3"/>
          <a:stretch/>
        </p:blipFill>
        <p:spPr>
          <a:xfrm>
            <a:off x="1007165" y="800634"/>
            <a:ext cx="11184835" cy="56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6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F855A-0691-D075-93D3-6B66D20C54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diagram of a hybrid mirror&#10;&#10;Description automatically generated">
            <a:extLst>
              <a:ext uri="{FF2B5EF4-FFF2-40B4-BE49-F238E27FC236}">
                <a16:creationId xmlns:a16="http://schemas.microsoft.com/office/drawing/2014/main" id="{6D547689-66D2-1DCD-6F8B-8CDD363E6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8" t="14350" r="4920" b="2093"/>
          <a:stretch/>
        </p:blipFill>
        <p:spPr>
          <a:xfrm>
            <a:off x="1969723" y="2218812"/>
            <a:ext cx="4654199" cy="240737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1131FB9-D81A-5E2E-F4ED-E1E8F6E88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414" y="3722334"/>
            <a:ext cx="5769984" cy="338462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C7E823B-CE8F-31D1-2E56-C3C1D01FB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427" y="1268396"/>
            <a:ext cx="5599125" cy="32844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57BE41-E70D-404D-D127-B343A3678F83}"/>
              </a:ext>
            </a:extLst>
          </p:cNvPr>
          <p:cNvSpPr txBox="1"/>
          <p:nvPr/>
        </p:nvSpPr>
        <p:spPr>
          <a:xfrm>
            <a:off x="8405949" y="5132055"/>
            <a:ext cx="3649540" cy="95430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accent6"/>
                </a:solidFill>
              </a:rPr>
              <a:t>Automatic</a:t>
            </a:r>
            <a:r>
              <a:rPr lang="en-US" sz="1867" dirty="0"/>
              <a:t> generation of the corresponding python code, to be used by the optimizer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67FEC2-0016-4D81-679C-A981E84F6E0E}"/>
              </a:ext>
            </a:extLst>
          </p:cNvPr>
          <p:cNvCxnSpPr>
            <a:cxnSpLocks/>
          </p:cNvCxnSpPr>
          <p:nvPr/>
        </p:nvCxnSpPr>
        <p:spPr>
          <a:xfrm flipV="1">
            <a:off x="5470217" y="2158767"/>
            <a:ext cx="2672697" cy="24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AC9B31-590D-C916-653E-4290766AA684}"/>
              </a:ext>
            </a:extLst>
          </p:cNvPr>
          <p:cNvCxnSpPr>
            <a:cxnSpLocks/>
          </p:cNvCxnSpPr>
          <p:nvPr/>
        </p:nvCxnSpPr>
        <p:spPr>
          <a:xfrm>
            <a:off x="9989631" y="2998533"/>
            <a:ext cx="0" cy="2064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7346495-57CD-2C72-40E2-DE505255B7F8}"/>
              </a:ext>
            </a:extLst>
          </p:cNvPr>
          <p:cNvSpPr txBox="1"/>
          <p:nvPr/>
        </p:nvSpPr>
        <p:spPr>
          <a:xfrm>
            <a:off x="404160" y="1116904"/>
            <a:ext cx="5937800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i="1" dirty="0">
                <a:solidFill>
                  <a:schemeClr val="accent1">
                    <a:lumMod val="75000"/>
                  </a:schemeClr>
                </a:solidFill>
              </a:rPr>
              <a:t>SHADOW4</a:t>
            </a:r>
            <a:r>
              <a:rPr lang="en-US" sz="1867" dirty="0"/>
              <a:t>: </a:t>
            </a:r>
            <a:r>
              <a:rPr lang="en-US" sz="1867" b="1" dirty="0">
                <a:solidFill>
                  <a:schemeClr val="accent3"/>
                </a:solidFill>
                <a:latin typeface="Arial" panose="020B0604020202020204" pitchFamily="34" charset="0"/>
              </a:rPr>
              <a:t>a revised and optimized new version of </a:t>
            </a:r>
            <a:r>
              <a:rPr lang="en-US" sz="1867" b="1" i="1" dirty="0">
                <a:solidFill>
                  <a:schemeClr val="accent3"/>
                </a:solidFill>
                <a:latin typeface="Arial" panose="020B0604020202020204" pitchFamily="34" charset="0"/>
              </a:rPr>
              <a:t>Shadow, </a:t>
            </a:r>
            <a:r>
              <a:rPr lang="en-US" sz="1867" b="1" dirty="0">
                <a:solidFill>
                  <a:schemeClr val="accent3"/>
                </a:solidFill>
                <a:latin typeface="Arial" panose="020B0604020202020204" pitchFamily="34" charset="0"/>
              </a:rPr>
              <a:t>fully implemented in python</a:t>
            </a:r>
            <a:r>
              <a:rPr lang="en-US" sz="1867" b="1" dirty="0">
                <a:solidFill>
                  <a:srgbClr val="005E9B"/>
                </a:solidFill>
                <a:latin typeface="Arial" panose="020B0604020202020204" pitchFamily="34" charset="0"/>
              </a:rPr>
              <a:t>, </a:t>
            </a:r>
            <a:r>
              <a:rPr lang="en-US" sz="1867" dirty="0">
                <a:solidFill>
                  <a:srgbClr val="444749"/>
                </a:solidFill>
                <a:latin typeface="ArialMT"/>
              </a:rPr>
              <a:t>including all the lesson learned in developing digital twins for the AI systems</a:t>
            </a:r>
            <a:endParaRPr lang="en-US" sz="1867" dirty="0"/>
          </a:p>
          <a:p>
            <a:endParaRPr lang="en-US" sz="18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A72D7-93C6-9333-0429-9BC6829D8137}"/>
              </a:ext>
            </a:extLst>
          </p:cNvPr>
          <p:cNvSpPr txBox="1"/>
          <p:nvPr/>
        </p:nvSpPr>
        <p:spPr>
          <a:xfrm>
            <a:off x="378858" y="5564083"/>
            <a:ext cx="3780202" cy="50257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33" i="1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https://github.com/oasys-kit/shadow4</a:t>
            </a:r>
            <a:endParaRPr lang="en-US" sz="1333" i="1" dirty="0">
              <a:solidFill>
                <a:schemeClr val="tx2"/>
              </a:solidFill>
            </a:endParaRPr>
          </a:p>
          <a:p>
            <a:r>
              <a:rPr lang="en-US" sz="1333" i="1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https://github.com/oasys-kit/shadow4-advanced</a:t>
            </a:r>
            <a:endParaRPr lang="en-US" sz="1333" i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32CD1-780F-FBF7-44CD-89DA5C0B36A4}"/>
              </a:ext>
            </a:extLst>
          </p:cNvPr>
          <p:cNvSpPr txBox="1"/>
          <p:nvPr/>
        </p:nvSpPr>
        <p:spPr>
          <a:xfrm>
            <a:off x="404160" y="4977066"/>
            <a:ext cx="2182392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Released August ‘24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942ED-B88B-62E5-AA74-9FEFCE1C3A1B}"/>
              </a:ext>
            </a:extLst>
          </p:cNvPr>
          <p:cNvSpPr txBox="1"/>
          <p:nvPr/>
        </p:nvSpPr>
        <p:spPr>
          <a:xfrm>
            <a:off x="6623922" y="175508"/>
            <a:ext cx="5344503" cy="42075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i="1">
                <a:solidFill>
                  <a:schemeClr val="tx2"/>
                </a:solidFill>
              </a:defRPr>
            </a:lvl1pPr>
          </a:lstStyle>
          <a:p>
            <a:r>
              <a:rPr lang="en-US" sz="1067" dirty="0"/>
              <a:t>M. Sanchez del Rio, et al., “SHADOW4: the popular ray tracing revived for evolving synchrotron sources in fourth-generation storage rings ”, accepted for publication.</a:t>
            </a:r>
          </a:p>
        </p:txBody>
      </p:sp>
      <p:sp>
        <p:nvSpPr>
          <p:cNvPr id="12" name="Google Shape;41;p8">
            <a:extLst>
              <a:ext uri="{FF2B5EF4-FFF2-40B4-BE49-F238E27FC236}">
                <a16:creationId xmlns:a16="http://schemas.microsoft.com/office/drawing/2014/main" id="{AD8F65BA-AE95-0908-3C18-C5C4BDD3CCB7}"/>
              </a:ext>
            </a:extLst>
          </p:cNvPr>
          <p:cNvSpPr txBox="1">
            <a:spLocks/>
          </p:cNvSpPr>
          <p:nvPr/>
        </p:nvSpPr>
        <p:spPr>
          <a:xfrm>
            <a:off x="356259" y="61922"/>
            <a:ext cx="11672107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cap="none" baseline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dirty="0"/>
              <a:t>Introduction to OASYS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E9E57D-80A2-28F4-F79A-827A262FBA46}"/>
              </a:ext>
            </a:extLst>
          </p:cNvPr>
          <p:cNvSpPr txBox="1"/>
          <p:nvPr/>
        </p:nvSpPr>
        <p:spPr>
          <a:xfrm>
            <a:off x="8009171" y="817205"/>
            <a:ext cx="325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Advanced </a:t>
            </a:r>
            <a:r>
              <a:rPr lang="en-US" b="1" dirty="0" err="1">
                <a:solidFill>
                  <a:schemeClr val="accent4"/>
                </a:solidFill>
              </a:rPr>
              <a:t>RayTracing</a:t>
            </a:r>
            <a:r>
              <a:rPr lang="en-US" b="1" dirty="0">
                <a:solidFill>
                  <a:schemeClr val="accent4"/>
                </a:solidFill>
              </a:rPr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19265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08167" y="61922"/>
            <a:ext cx="11620200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2D9E1EE2-CBE5-7E85-6C0F-A9F8E355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67" y="800634"/>
            <a:ext cx="11375667" cy="5750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EFEDF-C383-3FFF-E7D6-E67E7E4CD88F}"/>
              </a:ext>
            </a:extLst>
          </p:cNvPr>
          <p:cNvSpPr txBox="1"/>
          <p:nvPr/>
        </p:nvSpPr>
        <p:spPr>
          <a:xfrm>
            <a:off x="10280016" y="2000292"/>
            <a:ext cx="1084057" cy="36933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/>
            </a:lvl1pPr>
          </a:lstStyle>
          <a:p>
            <a:r>
              <a:rPr lang="en-US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574866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68135" y="61922"/>
            <a:ext cx="11660232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86E21-1AC7-01C4-ED76-F7F01D4C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5" y="800634"/>
            <a:ext cx="10915184" cy="5692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96AF4-BF0C-0C90-5BE5-CD2D8818AC40}"/>
              </a:ext>
            </a:extLst>
          </p:cNvPr>
          <p:cNvSpPr txBox="1"/>
          <p:nvPr/>
        </p:nvSpPr>
        <p:spPr>
          <a:xfrm>
            <a:off x="8704028" y="275645"/>
            <a:ext cx="3324339" cy="36933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Surface Errors of Mirrors</a:t>
            </a:r>
          </a:p>
        </p:txBody>
      </p:sp>
    </p:spTree>
    <p:extLst>
      <p:ext uri="{BB962C8B-B14F-4D97-AF65-F5344CB8AC3E}">
        <p14:creationId xmlns:p14="http://schemas.microsoft.com/office/powerpoint/2010/main" val="2209527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58DDF3-7702-8D77-45C8-6040463D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72" y="526348"/>
            <a:ext cx="11550595" cy="5582264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68135" y="61922"/>
            <a:ext cx="11660232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620A4-8728-7DF5-B37A-989F6CD81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013" y="4220829"/>
            <a:ext cx="4606253" cy="2682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96AF4-BF0C-0C90-5BE5-CD2D8818AC40}"/>
              </a:ext>
            </a:extLst>
          </p:cNvPr>
          <p:cNvSpPr txBox="1"/>
          <p:nvPr/>
        </p:nvSpPr>
        <p:spPr>
          <a:xfrm>
            <a:off x="7802735" y="109469"/>
            <a:ext cx="4299699" cy="36933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Thickness Error Profiles for CRLs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D9DF10-734E-AAA1-E159-C817F304036F}"/>
              </a:ext>
            </a:extLst>
          </p:cNvPr>
          <p:cNvCxnSpPr/>
          <p:nvPr/>
        </p:nvCxnSpPr>
        <p:spPr>
          <a:xfrm>
            <a:off x="4107012" y="4424039"/>
            <a:ext cx="1176792" cy="4770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44383" y="61922"/>
            <a:ext cx="11683983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4B68B-80DB-5781-28A2-5A8F2D5C16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0" y="2266098"/>
            <a:ext cx="7322255" cy="4066032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CA4C44-0128-E9F9-E9EC-82AEF8A7852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329" y="61833"/>
            <a:ext cx="6737039" cy="4066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C5F13B-93E7-2D6F-C4FB-C95811E6122A}"/>
              </a:ext>
            </a:extLst>
          </p:cNvPr>
          <p:cNvSpPr txBox="1"/>
          <p:nvPr/>
        </p:nvSpPr>
        <p:spPr>
          <a:xfrm>
            <a:off x="426200" y="1143042"/>
            <a:ext cx="5127695" cy="36933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/>
            </a:lvl1pPr>
          </a:lstStyle>
          <a:p>
            <a:r>
              <a:rPr lang="en-US" dirty="0"/>
              <a:t>Advanced Loops for Optical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491823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65579" y="61922"/>
            <a:ext cx="11662787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08809-CB7B-FCD2-2C50-2580CBC02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00"/>
          <a:stretch/>
        </p:blipFill>
        <p:spPr>
          <a:xfrm>
            <a:off x="7472115" y="3685925"/>
            <a:ext cx="1785656" cy="1093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1E06EF-10BD-A04E-77C4-EAB26812F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65" y="3819572"/>
            <a:ext cx="3790513" cy="2237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1FBB8-4495-D237-42BB-1EF6E65F8B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407" y="1353206"/>
            <a:ext cx="5185588" cy="1916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30784-92B5-E406-2D16-3743A23A2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2352" y="3588791"/>
            <a:ext cx="2319867" cy="18288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67A18B9-B30B-6745-3D54-B8EBB848A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5" t="30077" r="13653"/>
          <a:stretch/>
        </p:blipFill>
        <p:spPr bwMode="auto">
          <a:xfrm>
            <a:off x="3246164" y="1353206"/>
            <a:ext cx="3358408" cy="248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BF77D-F6F3-9996-BF55-59B6A5D47CCB}"/>
              </a:ext>
            </a:extLst>
          </p:cNvPr>
          <p:cNvGrpSpPr/>
          <p:nvPr/>
        </p:nvGrpSpPr>
        <p:grpSpPr>
          <a:xfrm>
            <a:off x="365579" y="938317"/>
            <a:ext cx="3180974" cy="5126289"/>
            <a:chOff x="9386098" y="2437881"/>
            <a:chExt cx="3128090" cy="40048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957C67-FFE4-FF7F-5FF4-D78E61F8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86098" y="2767941"/>
              <a:ext cx="2560320" cy="171764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561A69-9595-2E28-1260-1AFC42F5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5976" y="4772018"/>
              <a:ext cx="2560320" cy="16707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E5676C-7ADA-4C30-4309-D8935C1ECD90}"/>
                </a:ext>
              </a:extLst>
            </p:cNvPr>
            <p:cNvSpPr txBox="1"/>
            <p:nvPr/>
          </p:nvSpPr>
          <p:spPr>
            <a:xfrm>
              <a:off x="9657521" y="2437881"/>
              <a:ext cx="2856667" cy="328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>
                  <a:solidFill>
                    <a:schemeClr val="tx1">
                      <a:lumMod val="50000"/>
                    </a:schemeClr>
                  </a:solidFill>
                </a:rPr>
                <a:t>Bender vs Ideal profile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E5D5A3-EAE4-12CE-C3F9-281C7B51C99C}"/>
                </a:ext>
              </a:extLst>
            </p:cNvPr>
            <p:cNvSpPr txBox="1"/>
            <p:nvPr/>
          </p:nvSpPr>
          <p:spPr>
            <a:xfrm>
              <a:off x="10108179" y="4466594"/>
              <a:ext cx="1693318" cy="328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3" dirty="0">
                  <a:solidFill>
                    <a:schemeClr val="tx1">
                      <a:lumMod val="50000"/>
                    </a:schemeClr>
                  </a:solidFill>
                </a:rPr>
                <a:t>Bender error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3F8E6-33F3-0D47-6004-4809A794CAA9}"/>
              </a:ext>
            </a:extLst>
          </p:cNvPr>
          <p:cNvSpPr/>
          <p:nvPr/>
        </p:nvSpPr>
        <p:spPr>
          <a:xfrm>
            <a:off x="7109153" y="4887608"/>
            <a:ext cx="2511579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ts val="144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Bendable Elliptical Mirror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81D66-69DF-8ED1-73AA-97AFB2FB517C}"/>
              </a:ext>
            </a:extLst>
          </p:cNvPr>
          <p:cNvSpPr txBox="1"/>
          <p:nvPr/>
        </p:nvSpPr>
        <p:spPr>
          <a:xfrm>
            <a:off x="7654293" y="338822"/>
            <a:ext cx="3932879" cy="36933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Simulation of realistic Mirrors</a:t>
            </a:r>
          </a:p>
        </p:txBody>
      </p:sp>
    </p:spTree>
    <p:extLst>
      <p:ext uri="{BB962C8B-B14F-4D97-AF65-F5344CB8AC3E}">
        <p14:creationId xmlns:p14="http://schemas.microsoft.com/office/powerpoint/2010/main" val="37108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31563" y="61922"/>
            <a:ext cx="11696804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8F786E-8C4A-46E2-AC02-B51CF6DB9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" t="12029" r="1542"/>
          <a:stretch/>
        </p:blipFill>
        <p:spPr>
          <a:xfrm>
            <a:off x="415527" y="1016376"/>
            <a:ext cx="11528875" cy="50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6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32509" y="61922"/>
            <a:ext cx="11695858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 – 12 years ago……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DD27-DE68-4751-AC30-0A687913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31" y="922353"/>
            <a:ext cx="10027071" cy="55335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32509" y="61922"/>
            <a:ext cx="11695858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FAA9AE-193C-8163-6206-DB3391828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1"/>
          <a:stretch/>
        </p:blipFill>
        <p:spPr>
          <a:xfrm>
            <a:off x="481356" y="952821"/>
            <a:ext cx="11229289" cy="5498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BB21A-FBB6-1864-D908-659AE3E20A21}"/>
              </a:ext>
            </a:extLst>
          </p:cNvPr>
          <p:cNvSpPr txBox="1"/>
          <p:nvPr/>
        </p:nvSpPr>
        <p:spPr>
          <a:xfrm>
            <a:off x="8442128" y="261174"/>
            <a:ext cx="2750128" cy="36933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Beamline Rendering</a:t>
            </a:r>
          </a:p>
        </p:txBody>
      </p:sp>
    </p:spTree>
    <p:extLst>
      <p:ext uri="{BB962C8B-B14F-4D97-AF65-F5344CB8AC3E}">
        <p14:creationId xmlns:p14="http://schemas.microsoft.com/office/powerpoint/2010/main" val="267218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32509" y="61922"/>
            <a:ext cx="11695858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2" name="Beamline-Renderer.mov" descr="Beamline-Renderer.mov">
            <a:hlinkClick r:id="" action="ppaction://media"/>
            <a:extLst>
              <a:ext uri="{FF2B5EF4-FFF2-40B4-BE49-F238E27FC236}">
                <a16:creationId xmlns:a16="http://schemas.microsoft.com/office/drawing/2014/main" id="{7A0B1BD0-1138-FBF4-A354-E0606F1B8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7026" y="800633"/>
            <a:ext cx="9777948" cy="54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72159" y="1008674"/>
            <a:ext cx="10920181" cy="518620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Thank you!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22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9F10-EB77-F043-8CF9-6B45A2680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10196" y="6506039"/>
            <a:ext cx="7602850" cy="23835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Second OASYS School – December 12</a:t>
            </a:r>
            <a:r>
              <a:rPr lang="en-US" baseline="30000" dirty="0">
                <a:solidFill>
                  <a:srgbClr val="000000"/>
                </a:solidFill>
              </a:rPr>
              <a:t>th</a:t>
            </a:r>
            <a:r>
              <a:rPr lang="en-US" dirty="0">
                <a:solidFill>
                  <a:srgbClr val="000000"/>
                </a:solidFill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5314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56259" y="61922"/>
            <a:ext cx="11672107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 – 12 years ago……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FF665-455C-8325-2BC9-BEAE8B3D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626" y="800634"/>
            <a:ext cx="9456749" cy="55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09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44383" y="61922"/>
            <a:ext cx="11683983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 – 12 years ago……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EF55F-E50D-B440-ACA7-B396B043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85" y="1028369"/>
            <a:ext cx="10713431" cy="52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4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56259" y="61922"/>
            <a:ext cx="11672107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 – 12 years ago….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402DC-BD89-4A08-B68F-24FDF28D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18" y="837077"/>
            <a:ext cx="10472364" cy="545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FF71B-3D64-C655-C979-66567B318A62}"/>
              </a:ext>
            </a:extLst>
          </p:cNvPr>
          <p:cNvSpPr txBox="1"/>
          <p:nvPr/>
        </p:nvSpPr>
        <p:spPr>
          <a:xfrm>
            <a:off x="6640285" y="828382"/>
            <a:ext cx="555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9300"/>
                </a:solidFill>
                <a:hlinkClick r:id="rId4"/>
              </a:rPr>
              <a:t>https://www.youtube.com/watch?v=XP1LJzRTdng</a:t>
            </a:r>
            <a:endParaRPr lang="en-US" i="1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4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32509" y="61922"/>
            <a:ext cx="11695858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83305-4F0E-56D9-478F-D5EDB471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" y="800633"/>
            <a:ext cx="11123745" cy="55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44383" y="61922"/>
            <a:ext cx="11683983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B5BB8-5A19-81AB-2746-DE756812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81" y="800634"/>
            <a:ext cx="9976239" cy="57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0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44383" y="61922"/>
            <a:ext cx="11683983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BD8F5-1395-72B2-EDC9-B0252A44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84" y="1"/>
            <a:ext cx="11626364" cy="64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6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68135" y="61922"/>
            <a:ext cx="11660232" cy="738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spAutoFit/>
          </a:bodyPr>
          <a:lstStyle/>
          <a:p>
            <a:pPr algn="l">
              <a:buNone/>
            </a:pPr>
            <a:r>
              <a:rPr lang="en" dirty="0"/>
              <a:t>Introduction to OASYS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870AF-A4C1-E267-8F63-044CA692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3" y="194667"/>
            <a:ext cx="11360457" cy="61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31642"/>
      </p:ext>
    </p:extLst>
  </p:cSld>
  <p:clrMapOvr>
    <a:masterClrMapping/>
  </p:clrMapOvr>
</p:sld>
</file>

<file path=ppt/theme/theme1.xml><?xml version="1.0" encoding="utf-8"?>
<a:theme xmlns:a="http://schemas.openxmlformats.org/drawingml/2006/main" name="1_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c2502a80-7d28-4222-8cca-c624a41b2055" ContentTypeId="0x0101002B7518C7231E97499E1F1C54B0F5901D13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Review Document" ma:contentTypeID="0x0101002B7518C7231E97499E1F1C54B0F5901D130064AD933CD713864CA8A91A9C767D8A9B" ma:contentTypeVersion="" ma:contentTypeDescription="" ma:contentTypeScope="" ma:versionID="277116d1d53a68e581275545c2aafa5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17bd159687fd4e0b52f7220829539b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37644D-55DB-446B-BF55-BBD9A5B5B948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9CAB375B-207A-4512-9A8F-8D5197D792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EE60D92-EC7B-437A-AF37-55618E86DE1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3D0D0C73-1D92-412D-8800-9C1E033764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20461</TotalTime>
  <Words>301</Words>
  <Application>Microsoft Macintosh PowerPoint</Application>
  <PresentationFormat>Widescreen</PresentationFormat>
  <Paragraphs>54</Paragraphs>
  <Slides>22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ArialMT</vt:lpstr>
      <vt:lpstr>Calibri</vt:lpstr>
      <vt:lpstr>Lucida Grande</vt:lpstr>
      <vt:lpstr>Times New Roman</vt:lpstr>
      <vt:lpstr>Wingdings</vt:lpstr>
      <vt:lpstr>1_presentation_4x3</vt:lpstr>
      <vt:lpstr>2_presentation_4x3</vt:lpstr>
      <vt:lpstr>Introduction to OASYS</vt:lpstr>
      <vt:lpstr>Introduction to OASYS – 12 years ago……</vt:lpstr>
      <vt:lpstr>Introduction to OASYS – 12 years ago……</vt:lpstr>
      <vt:lpstr>Introduction to OASYS – 12 years ago……</vt:lpstr>
      <vt:lpstr>Introduction to OASYS – 12 years ago….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PowerPoint Presentation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PowerPoint Presentation</vt:lpstr>
    </vt:vector>
  </TitlesOfParts>
  <Manager>Diane Wilkinson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DOE Review Template</dc:subject>
  <dc:creator>Microsoft Office User</dc:creator>
  <cp:lastModifiedBy>Luca Rebuffi</cp:lastModifiedBy>
  <cp:revision>1168</cp:revision>
  <cp:lastPrinted>2016-07-21T14:48:34Z</cp:lastPrinted>
  <dcterms:created xsi:type="dcterms:W3CDTF">2016-03-31T16:17:22Z</dcterms:created>
  <dcterms:modified xsi:type="dcterms:W3CDTF">2025-05-09T18:45:12Z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0x0101002B7518C7231E97499E1F1C54B0F5901D130064AD933CD713864CA8A91A9C767D8A9B</vt:lpwstr>
  </property>
  <property fmtid="{D5CDD505-2E9C-101B-9397-08002B2CF9AE}" pid="3" name="_dlc_DocIdItemGuid">
    <vt:lpwstr>8e0f3476-f56e-4267-b233-b8b6c9130fb9</vt:lpwstr>
  </property>
  <property fmtid="{D5CDD505-2E9C-101B-9397-08002B2CF9AE}" pid="4" name="ItemRetentionFormula">
    <vt:lpwstr>&lt;formula id="Microsoft.Office.RecordsManagement.PolicyFeatures.Expiration.Formula.BuiltIn"&gt;&lt;number&gt;2&lt;/number&gt;&lt;property&gt;Created&lt;/property&gt;&lt;propertyId&gt;8c06beca-0777-48f7-91c7-6da68bc07b69&lt;/propertyId&gt;&lt;period&gt;years&lt;/period&gt;&lt;/formula&gt;</vt:lpwstr>
  </property>
  <property fmtid="{D5CDD505-2E9C-101B-9397-08002B2CF9AE}" pid="5" name="_dlc_policyId">
    <vt:lpwstr>0x010100D47E88405A4D2842882AAFEF0D9A40A8|-708745469</vt:lpwstr>
  </property>
</Properties>
</file>